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4"/>
  </p:notesMasterIdLst>
  <p:handoutMasterIdLst>
    <p:handoutMasterId r:id="rId15"/>
  </p:handoutMasterIdLst>
  <p:sldIdLst>
    <p:sldId id="257" r:id="rId5"/>
    <p:sldId id="264" r:id="rId6"/>
    <p:sldId id="276" r:id="rId7"/>
    <p:sldId id="277" r:id="rId8"/>
    <p:sldId id="278" r:id="rId9"/>
    <p:sldId id="279" r:id="rId10"/>
    <p:sldId id="280" r:id="rId11"/>
    <p:sldId id="281" r:id="rId12"/>
    <p:sldId id="282" r:id="rId13"/>
  </p:sldIdLst>
  <p:sldSz cx="12192000" cy="6858000"/>
  <p:notesSz cx="6858000" cy="9144000"/>
  <p:embeddedFontLst>
    <p:embeddedFont>
      <p:font typeface="Cairo" pitchFamily="2" charset="-78"/>
      <p:regular r:id="rId16"/>
      <p:bold r:id="rId17"/>
    </p:embeddedFon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Open Sans" pitchFamily="2" charset="0"/>
      <p:regular r:id="rId24"/>
      <p:bold r:id="rId25"/>
      <p:italic r:id="rId26"/>
      <p:boldItalic r:id="rId2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732FD09-C2E5-253B-2D86-CA8D465016BD}" name="mmateus" initials="mm" userId="S::mmateus_healthportugal.com#ext#@innoskane.onmicrosoft.com::e598f718-66da-44f1-8302-6336f7a2333a" providerId="AD"/>
  <p188:author id="{9D239715-FAC9-5C6B-AF15-A42AD6FDC7FD}" name="Lauri Seppälä" initials="LS" userId="S::lauri.seppala@turkubusinessregion.com::6fcef70c-4b53-434f-9294-f09ab9d23cc9" providerId="AD"/>
  <p188:author id="{50209569-1947-F58C-C443-74E51F68A4E2}" name="Lauri Seppälä" initials="LS" userId="S::lauri.seppala_turkubusinessregion.com#ext#@innoskane.onmicrosoft.com::03bdd7bb-f903-4b53-a11d-42e3a6cb4136" providerId="AD"/>
  <p188:author id="{12BD5D79-34FA-829C-EA64-7929ACFA1788}" name="Rene Wijlens" initials="RW" userId="S::rene.wijlens@wespin.eu::474708ee-f11d-4013-a40c-0d1ca0d6b5cf" providerId="AD"/>
  <p188:author id="{62F408A5-A28B-151F-00F7-FD01F96C228E}" name="Laszlo SZILBERHORN" initials="LS" userId="S::laszlo.szilberhorn@syreon.eu::ab114982-5574-4239-8200-de86f30e41d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3189"/>
    <a:srgbClr val="EEEEEE"/>
    <a:srgbClr val="36A1B9"/>
    <a:srgbClr val="E6E6E6"/>
    <a:srgbClr val="B7A5D0"/>
    <a:srgbClr val="E1E1FF"/>
    <a:srgbClr val="7B64A9"/>
    <a:srgbClr val="020101"/>
    <a:srgbClr val="E56A33"/>
    <a:srgbClr val="FBC2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516EAD-7E6B-260C-ED17-759F128963F4}" v="8" dt="2023-09-22T04:26:49.6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autoAdjust="0"/>
  </p:normalViewPr>
  <p:slideViewPr>
    <p:cSldViewPr snapToGrid="0">
      <p:cViewPr varScale="1">
        <p:scale>
          <a:sx n="82" d="100"/>
          <a:sy n="82" d="100"/>
        </p:scale>
        <p:origin x="186" y="48"/>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65" d="100"/>
          <a:sy n="65" d="100"/>
        </p:scale>
        <p:origin x="3154"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font" Target="fonts/font6.fntdata"/><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6E516EAD-7E6B-260C-ED17-759F128963F4}"/>
    <pc:docChg chg="modSld">
      <pc:chgData name="" userId="" providerId="" clId="Web-{6E516EAD-7E6B-260C-ED17-759F128963F4}" dt="2023-09-22T04:26:44.083" v="5" actId="20577"/>
      <pc:docMkLst>
        <pc:docMk/>
      </pc:docMkLst>
      <pc:sldChg chg="modSp">
        <pc:chgData name="" userId="" providerId="" clId="Web-{6E516EAD-7E6B-260C-ED17-759F128963F4}" dt="2023-09-22T04:26:44.083" v="5" actId="20577"/>
        <pc:sldMkLst>
          <pc:docMk/>
          <pc:sldMk cId="3862321176" sldId="280"/>
        </pc:sldMkLst>
        <pc:spChg chg="mod">
          <ac:chgData name="" userId="" providerId="" clId="Web-{6E516EAD-7E6B-260C-ED17-759F128963F4}" dt="2023-09-22T04:26:44.083" v="5" actId="20577"/>
          <ac:spMkLst>
            <pc:docMk/>
            <pc:sldMk cId="3862321176" sldId="280"/>
            <ac:spMk id="4" creationId="{756E8B60-2C3B-2559-1C65-C7DDF82719DC}"/>
          </ac:spMkLst>
        </pc:spChg>
      </pc:sldChg>
    </pc:docChg>
  </pc:docChgLst>
  <pc:docChgLst>
    <pc:chgData name="Laura GUERIN" userId="S::l-guerin_autonomlab87.onmicrosoft.com#ext#@innoskane.onmicrosoft.com::2f2c4b73-d154-4dfd-b11c-826521988997" providerId="AD" clId="Web-{6E516EAD-7E6B-260C-ED17-759F128963F4}"/>
    <pc:docChg chg="modSld">
      <pc:chgData name="Laura GUERIN" userId="S::l-guerin_autonomlab87.onmicrosoft.com#ext#@innoskane.onmicrosoft.com::2f2c4b73-d154-4dfd-b11c-826521988997" providerId="AD" clId="Web-{6E516EAD-7E6B-260C-ED17-759F128963F4}" dt="2023-09-22T04:26:45.068" v="0" actId="20577"/>
      <pc:docMkLst>
        <pc:docMk/>
      </pc:docMkLst>
      <pc:sldChg chg="modSp">
        <pc:chgData name="Laura GUERIN" userId="S::l-guerin_autonomlab87.onmicrosoft.com#ext#@innoskane.onmicrosoft.com::2f2c4b73-d154-4dfd-b11c-826521988997" providerId="AD" clId="Web-{6E516EAD-7E6B-260C-ED17-759F128963F4}" dt="2023-09-22T04:26:45.068" v="0" actId="20577"/>
        <pc:sldMkLst>
          <pc:docMk/>
          <pc:sldMk cId="3862321176" sldId="280"/>
        </pc:sldMkLst>
        <pc:spChg chg="mod">
          <ac:chgData name="Laura GUERIN" userId="S::l-guerin_autonomlab87.onmicrosoft.com#ext#@innoskane.onmicrosoft.com::2f2c4b73-d154-4dfd-b11c-826521988997" providerId="AD" clId="Web-{6E516EAD-7E6B-260C-ED17-759F128963F4}" dt="2023-09-22T04:26:45.068" v="0" actId="20577"/>
          <ac:spMkLst>
            <pc:docMk/>
            <pc:sldMk cId="3862321176" sldId="280"/>
            <ac:spMk id="4" creationId="{756E8B60-2C3B-2559-1C65-C7DDF82719D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4978BB6-A7ED-B9E4-0682-2552AB9917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EC1C7245-D4DA-9404-AF6A-2A9BCE320A3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B29556-06CC-46B4-97A3-5E406EA1F143}" type="datetimeFigureOut">
              <a:rPr lang="fr-FR" smtClean="0"/>
              <a:t>22/09/2023</a:t>
            </a:fld>
            <a:endParaRPr lang="fr-FR"/>
          </a:p>
        </p:txBody>
      </p:sp>
      <p:sp>
        <p:nvSpPr>
          <p:cNvPr id="4" name="Espace réservé du pied de page 3">
            <a:extLst>
              <a:ext uri="{FF2B5EF4-FFF2-40B4-BE49-F238E27FC236}">
                <a16:creationId xmlns:a16="http://schemas.microsoft.com/office/drawing/2014/main" id="{258C0B1C-2EEB-1763-779E-BFE4B80CB2E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769A129-6141-64FB-85FE-0B8F8D7F083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E31962-94BC-4AAE-ADAF-C844EA70DF29}" type="slidenum">
              <a:rPr lang="fr-FR" smtClean="0"/>
              <a:t>‹N°›</a:t>
            </a:fld>
            <a:endParaRPr lang="fr-FR"/>
          </a:p>
        </p:txBody>
      </p:sp>
    </p:spTree>
    <p:extLst>
      <p:ext uri="{BB962C8B-B14F-4D97-AF65-F5344CB8AC3E}">
        <p14:creationId xmlns:p14="http://schemas.microsoft.com/office/powerpoint/2010/main" val="4131722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F621D6-2D15-4533-951C-1D45871F575E}" type="datetimeFigureOut">
              <a:rPr lang="fr-FR" smtClean="0"/>
              <a:t>22/09/2023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82F352-C8A0-4648-9EE8-36FFB7F16FF5}" type="slidenum">
              <a:rPr lang="fr-FR" smtClean="0"/>
              <a:t>‹N°›</a:t>
            </a:fld>
            <a:endParaRPr lang="fr-FR"/>
          </a:p>
        </p:txBody>
      </p:sp>
    </p:spTree>
    <p:extLst>
      <p:ext uri="{BB962C8B-B14F-4D97-AF65-F5344CB8AC3E}">
        <p14:creationId xmlns:p14="http://schemas.microsoft.com/office/powerpoint/2010/main" val="2354338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A82F352-C8A0-4648-9EE8-36FFB7F16FF5}" type="slidenum">
              <a:rPr lang="fr-FR" smtClean="0"/>
              <a:t>4</a:t>
            </a:fld>
            <a:endParaRPr lang="fr-FR"/>
          </a:p>
        </p:txBody>
      </p:sp>
    </p:spTree>
    <p:extLst>
      <p:ext uri="{BB962C8B-B14F-4D97-AF65-F5344CB8AC3E}">
        <p14:creationId xmlns:p14="http://schemas.microsoft.com/office/powerpoint/2010/main" val="5188131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2" name="Image 1" descr="Une image contenant personne&#10;&#10;Description générée automatiquement">
            <a:extLst>
              <a:ext uri="{FF2B5EF4-FFF2-40B4-BE49-F238E27FC236}">
                <a16:creationId xmlns:a16="http://schemas.microsoft.com/office/drawing/2014/main" id="{8BAA7D98-C125-BBC7-E19A-21D0F8FD11A5}"/>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5" name="Image 4" descr="Une image contenant Police, texte, Graphique, logo&#10;&#10;Description générée automatiquement">
            <a:extLst>
              <a:ext uri="{FF2B5EF4-FFF2-40B4-BE49-F238E27FC236}">
                <a16:creationId xmlns:a16="http://schemas.microsoft.com/office/drawing/2014/main" id="{8F002B03-F655-CE3D-DCE0-38E476BEAE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593" y="476454"/>
            <a:ext cx="5050800" cy="894423"/>
          </a:xfrm>
          <a:prstGeom prst="rect">
            <a:avLst/>
          </a:prstGeom>
        </p:spPr>
      </p:pic>
      <p:sp>
        <p:nvSpPr>
          <p:cNvPr id="3" name="Rectangle 2">
            <a:extLst>
              <a:ext uri="{FF2B5EF4-FFF2-40B4-BE49-F238E27FC236}">
                <a16:creationId xmlns:a16="http://schemas.microsoft.com/office/drawing/2014/main" id="{B5CEA43A-0279-F3E2-19A6-E98E57F246A4}"/>
              </a:ext>
            </a:extLst>
          </p:cNvPr>
          <p:cNvSpPr/>
          <p:nvPr userDrawn="1"/>
        </p:nvSpPr>
        <p:spPr>
          <a:xfrm>
            <a:off x="0" y="6048303"/>
            <a:ext cx="12192000" cy="809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Open Sans" pitchFamily="2" charset="0"/>
              <a:ea typeface="Open Sans" pitchFamily="2" charset="0"/>
              <a:cs typeface="Open Sans" pitchFamily="2" charset="0"/>
            </a:endParaRPr>
          </a:p>
        </p:txBody>
      </p:sp>
      <p:pic>
        <p:nvPicPr>
          <p:cNvPr id="4" name="Image 3" descr="eu co funded">
            <a:extLst>
              <a:ext uri="{FF2B5EF4-FFF2-40B4-BE49-F238E27FC236}">
                <a16:creationId xmlns:a16="http://schemas.microsoft.com/office/drawing/2014/main" id="{AEA5A902-6C0F-B7E0-7E6F-862FD1805659}"/>
              </a:ext>
            </a:extLst>
          </p:cNvPr>
          <p:cNvPicPr>
            <a:picLocks noChangeAspect="1"/>
          </p:cNvPicPr>
          <p:nvPr userDrawn="1"/>
        </p:nvPicPr>
        <p:blipFill>
          <a:blip r:embed="rId4" cstate="hqprint">
            <a:extLst>
              <a:ext uri="{28A0092B-C50C-407E-A947-70E740481C1C}">
                <a14:useLocalDpi xmlns:a14="http://schemas.microsoft.com/office/drawing/2010/main"/>
              </a:ext>
            </a:extLst>
          </a:blip>
          <a:srcRect/>
          <a:stretch>
            <a:fillRect/>
          </a:stretch>
        </p:blipFill>
        <p:spPr bwMode="auto">
          <a:xfrm>
            <a:off x="559799" y="6185726"/>
            <a:ext cx="2550819" cy="534849"/>
          </a:xfrm>
          <a:prstGeom prst="rect">
            <a:avLst/>
          </a:prstGeom>
          <a:noFill/>
          <a:ln>
            <a:noFill/>
          </a:ln>
        </p:spPr>
      </p:pic>
      <p:sp>
        <p:nvSpPr>
          <p:cNvPr id="6" name="Zone de texte 3">
            <a:extLst>
              <a:ext uri="{FF2B5EF4-FFF2-40B4-BE49-F238E27FC236}">
                <a16:creationId xmlns:a16="http://schemas.microsoft.com/office/drawing/2014/main" id="{92DD097C-B9B5-0436-8B9F-5B00E94CCB2F}"/>
              </a:ext>
            </a:extLst>
          </p:cNvPr>
          <p:cNvSpPr txBox="1"/>
          <p:nvPr userDrawn="1"/>
        </p:nvSpPr>
        <p:spPr>
          <a:xfrm>
            <a:off x="3316406" y="6136943"/>
            <a:ext cx="8669806" cy="72105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Bef>
                <a:spcPts val="0"/>
              </a:spcBef>
              <a:spcAft>
                <a:spcPts val="800"/>
              </a:spcAft>
            </a:pPr>
            <a:r>
              <a:rPr lang="en-GB" sz="1000" dirty="0">
                <a:solidFill>
                  <a:srgbClr val="404040"/>
                </a:solidFill>
                <a:effectLst/>
                <a:latin typeface="Open Sans" pitchFamily="2" charset="0"/>
                <a:ea typeface="Open Sans" pitchFamily="2" charset="0"/>
                <a:cs typeface="Open Sans" pitchFamily="2" charset="0"/>
              </a:rPr>
              <a:t>Co-funded by the European Union. Views and opinions expressed are however those of the author(s) only and do not necessarily reflect those of the European Union or European Innovation Council and SMEs Executive Agency (EISMEA). Neither the European Union nor the granting authority can be held responsible for them.</a:t>
            </a:r>
            <a:endParaRPr lang="fr-FR" sz="1000" dirty="0">
              <a:effectLst/>
              <a:latin typeface="Open Sans" pitchFamily="2" charset="0"/>
              <a:ea typeface="Open Sans" pitchFamily="2" charset="0"/>
              <a:cs typeface="Open Sans" pitchFamily="2" charset="0"/>
            </a:endParaRPr>
          </a:p>
          <a:p>
            <a:pPr>
              <a:lnSpc>
                <a:spcPct val="107000"/>
              </a:lnSpc>
              <a:spcAft>
                <a:spcPts val="800"/>
              </a:spcAft>
            </a:pPr>
            <a:r>
              <a:rPr lang="en-GB" sz="1000" dirty="0">
                <a:effectLst/>
                <a:latin typeface="Open Sans" pitchFamily="2" charset="0"/>
                <a:ea typeface="Open Sans" pitchFamily="2" charset="0"/>
                <a:cs typeface="Open Sans" pitchFamily="2" charset="0"/>
              </a:rPr>
              <a:t> </a:t>
            </a:r>
            <a:endParaRPr lang="fr-FR" sz="1000" dirty="0">
              <a:effectLst/>
              <a:latin typeface="Open Sans" pitchFamily="2" charset="0"/>
              <a:ea typeface="Open Sans" pitchFamily="2" charset="0"/>
              <a:cs typeface="Open Sans" pitchFamily="2" charset="0"/>
            </a:endParaRPr>
          </a:p>
        </p:txBody>
      </p:sp>
      <p:sp>
        <p:nvSpPr>
          <p:cNvPr id="7" name="Titre 13">
            <a:extLst>
              <a:ext uri="{FF2B5EF4-FFF2-40B4-BE49-F238E27FC236}">
                <a16:creationId xmlns:a16="http://schemas.microsoft.com/office/drawing/2014/main" id="{62E1708B-20C3-6108-842D-88514D184453}"/>
              </a:ext>
            </a:extLst>
          </p:cNvPr>
          <p:cNvSpPr txBox="1">
            <a:spLocks/>
          </p:cNvSpPr>
          <p:nvPr userDrawn="1"/>
        </p:nvSpPr>
        <p:spPr>
          <a:xfrm>
            <a:off x="5876981" y="476454"/>
            <a:ext cx="5165710" cy="132157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spcAft>
                <a:spcPts val="800"/>
              </a:spcAft>
            </a:pPr>
            <a:endParaRPr lang="fr-FR" sz="3200" dirty="0"/>
          </a:p>
        </p:txBody>
      </p:sp>
      <p:sp>
        <p:nvSpPr>
          <p:cNvPr id="8" name="ZoneTexte 7">
            <a:extLst>
              <a:ext uri="{FF2B5EF4-FFF2-40B4-BE49-F238E27FC236}">
                <a16:creationId xmlns:a16="http://schemas.microsoft.com/office/drawing/2014/main" id="{A94F4F7E-6030-7E94-ADA1-562645E0459A}"/>
              </a:ext>
            </a:extLst>
          </p:cNvPr>
          <p:cNvSpPr txBox="1"/>
          <p:nvPr userDrawn="1"/>
        </p:nvSpPr>
        <p:spPr>
          <a:xfrm>
            <a:off x="489593" y="1450793"/>
            <a:ext cx="5720138" cy="4256486"/>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solidFill>
                  <a:srgbClr val="FFFFFF"/>
                </a:solidFill>
                <a:latin typeface="Cairo" panose="020B0604020202020204" charset="-78"/>
                <a:ea typeface="Calibri" panose="020F0502020204030204" pitchFamily="34" charset="0"/>
                <a:cs typeface="Cairo" panose="020B0604020202020204" charset="-78"/>
              </a:rPr>
              <a:t>Interregional Innovation Investments (I3) Instruments</a:t>
            </a:r>
            <a:br>
              <a:rPr lang="fr-FR" sz="2000" dirty="0">
                <a:latin typeface="Cairo" panose="020B0604020202020204" charset="-78"/>
                <a:ea typeface="Calibri" panose="020F0502020204030204" pitchFamily="34" charset="0"/>
                <a:cs typeface="Cairo" panose="020B0604020202020204" charset="-78"/>
              </a:rPr>
            </a:br>
            <a:r>
              <a:rPr lang="en-GB" sz="1200" dirty="0" err="1">
                <a:solidFill>
                  <a:srgbClr val="FFFFFF"/>
                </a:solidFill>
                <a:latin typeface="Cairo" panose="020B0604020202020204" charset="-78"/>
                <a:ea typeface="Calibri" panose="020F0502020204030204" pitchFamily="34" charset="0"/>
                <a:cs typeface="Cairo" panose="020B0604020202020204" charset="-78"/>
              </a:rPr>
              <a:t>DIGITal</a:t>
            </a:r>
            <a:r>
              <a:rPr lang="en-GB" sz="1200" dirty="0">
                <a:solidFill>
                  <a:srgbClr val="FFFFFF"/>
                </a:solidFill>
                <a:latin typeface="Cairo" panose="020B0604020202020204" charset="-78"/>
                <a:ea typeface="Calibri" panose="020F0502020204030204" pitchFamily="34" charset="0"/>
                <a:cs typeface="Cairo" panose="020B0604020202020204" charset="-78"/>
              </a:rPr>
              <a:t> tools delivering </a:t>
            </a:r>
            <a:r>
              <a:rPr lang="en-GB" sz="1200" dirty="0" err="1">
                <a:solidFill>
                  <a:srgbClr val="FFFFFF"/>
                </a:solidFill>
                <a:latin typeface="Cairo" panose="020B0604020202020204" charset="-78"/>
                <a:ea typeface="Calibri" panose="020F0502020204030204" pitchFamily="34" charset="0"/>
                <a:cs typeface="Cairo" panose="020B0604020202020204" charset="-78"/>
              </a:rPr>
              <a:t>PREvention</a:t>
            </a:r>
            <a:r>
              <a:rPr lang="en-GB" sz="1200" dirty="0">
                <a:solidFill>
                  <a:srgbClr val="FFFFFF"/>
                </a:solidFill>
                <a:latin typeface="Cairo" panose="020B0604020202020204" charset="-78"/>
                <a:ea typeface="Calibri" panose="020F0502020204030204" pitchFamily="34" charset="0"/>
                <a:cs typeface="Cairo" panose="020B0604020202020204" charset="-78"/>
              </a:rPr>
              <a:t>, prediction and remote care through a resilient EU value network to reduce health system stressors in a post-COVID world</a:t>
            </a:r>
            <a:br>
              <a:rPr lang="fr-FR" sz="2400" dirty="0">
                <a:latin typeface="Cairo" panose="020B0604020202020204" charset="-78"/>
                <a:ea typeface="Calibri" panose="020F0502020204030204" pitchFamily="34" charset="0"/>
                <a:cs typeface="Cairo" panose="020B0604020202020204" charset="-78"/>
              </a:rPr>
            </a:br>
            <a:endParaRPr lang="fr-FR" sz="1600" dirty="0">
              <a:latin typeface="Cairo" panose="020B0604020202020204" charset="-78"/>
              <a:ea typeface="Calibri" panose="020F0502020204030204" pitchFamily="34" charset="0"/>
              <a:cs typeface="Cairo" panose="020B0604020202020204"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sz="1600" dirty="0">
              <a:latin typeface="Cairo" panose="020B0604020202020204" charset="-78"/>
              <a:ea typeface="Calibri" panose="020F0502020204030204" pitchFamily="34" charset="0"/>
              <a:cs typeface="Cairo" panose="020B0604020202020204" charset="-78"/>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GB" sz="2400" b="1" dirty="0">
                <a:solidFill>
                  <a:schemeClr val="bg1"/>
                </a:solidFill>
                <a:effectLst/>
                <a:latin typeface="Open Sans" pitchFamily="2" charset="0"/>
                <a:ea typeface="Open Sans" pitchFamily="2" charset="0"/>
                <a:cs typeface="Open Sans" pitchFamily="2" charset="0"/>
              </a:rPr>
              <a:t>OPEN CALL for SMEs </a:t>
            </a:r>
            <a:endParaRPr lang="fr-FR" sz="1050" dirty="0">
              <a:solidFill>
                <a:schemeClr val="bg1"/>
              </a:solidFill>
              <a:effectLst/>
              <a:latin typeface="Open Sans" pitchFamily="2" charset="0"/>
              <a:ea typeface="Open Sans" pitchFamily="2" charset="0"/>
              <a:cs typeface="Open Sans" pitchFamily="2" charset="0"/>
            </a:endParaRPr>
          </a:p>
          <a:p>
            <a:pPr algn="l">
              <a:lnSpc>
                <a:spcPct val="107000"/>
              </a:lnSpc>
              <a:spcAft>
                <a:spcPts val="0"/>
              </a:spcAft>
            </a:pPr>
            <a:r>
              <a:rPr lang="en-GB" sz="1600" b="1" dirty="0">
                <a:solidFill>
                  <a:schemeClr val="bg1"/>
                </a:solidFill>
                <a:effectLst/>
                <a:latin typeface="Open Sans" pitchFamily="2" charset="0"/>
                <a:ea typeface="Open Sans" pitchFamily="2" charset="0"/>
                <a:cs typeface="Open Sans" pitchFamily="2" charset="0"/>
              </a:rPr>
              <a:t>aiming to support the development of digital health solutions for prevention, prediction and remote care</a:t>
            </a:r>
            <a:endParaRPr lang="fr-FR" sz="1800" dirty="0">
              <a:latin typeface="Cairo" panose="020B0604020202020204" charset="-78"/>
              <a:ea typeface="Calibri" panose="020F0502020204030204" pitchFamily="34" charset="0"/>
              <a:cs typeface="Cairo" panose="020B0604020202020204"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sz="1800" dirty="0">
              <a:latin typeface="Cairo" panose="020B0604020202020204" charset="-78"/>
              <a:ea typeface="Calibri" panose="020F0502020204030204" pitchFamily="34" charset="0"/>
              <a:cs typeface="Cairo" panose="020B0604020202020204" charset="-78"/>
            </a:endParaRPr>
          </a:p>
          <a:p>
            <a:pPr algn="l">
              <a:lnSpc>
                <a:spcPct val="107000"/>
              </a:lnSpc>
              <a:spcAft>
                <a:spcPts val="800"/>
              </a:spcAft>
            </a:pPr>
            <a:endParaRPr lang="en-GB" sz="1800" b="1" dirty="0">
              <a:solidFill>
                <a:schemeClr val="bg1"/>
              </a:solidFill>
              <a:effectLst/>
              <a:latin typeface="Open Sans" pitchFamily="2" charset="0"/>
              <a:ea typeface="Open Sans" pitchFamily="2" charset="0"/>
              <a:cs typeface="Open Sans" pitchFamily="2"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4000" b="1" dirty="0">
                <a:solidFill>
                  <a:schemeClr val="bg1"/>
                </a:solidFill>
                <a:effectLst/>
                <a:latin typeface="Open Sans" pitchFamily="2" charset="0"/>
                <a:ea typeface="Open Sans" pitchFamily="2" charset="0"/>
                <a:cs typeface="Open Sans" pitchFamily="2" charset="0"/>
              </a:rPr>
              <a:t>SUB-PROJECT PITCH</a:t>
            </a:r>
            <a:endParaRPr lang="fr-FR" sz="3200" dirty="0">
              <a:solidFill>
                <a:schemeClr val="bg1"/>
              </a:solidFill>
              <a:effectLst/>
              <a:latin typeface="Open Sans" pitchFamily="2" charset="0"/>
              <a:ea typeface="Open Sans" pitchFamily="2" charset="0"/>
              <a:cs typeface="Open Sans" pitchFamily="2" charset="0"/>
            </a:endParaRPr>
          </a:p>
          <a:p>
            <a:pPr algn="l">
              <a:lnSpc>
                <a:spcPct val="107000"/>
              </a:lnSpc>
              <a:spcAft>
                <a:spcPts val="800"/>
              </a:spcAft>
            </a:pPr>
            <a:endParaRPr lang="fr-FR" sz="1000" dirty="0">
              <a:solidFill>
                <a:schemeClr val="bg1"/>
              </a:solidFill>
              <a:effectLst/>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321271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5EF654-6F11-0ABB-915D-CD4468645F03}"/>
              </a:ext>
            </a:extLst>
          </p:cNvPr>
          <p:cNvSpPr>
            <a:spLocks noGrp="1"/>
          </p:cNvSpPr>
          <p:nvPr>
            <p:ph type="title"/>
          </p:nvPr>
        </p:nvSpPr>
        <p:spPr>
          <a:xfrm>
            <a:off x="372979" y="125113"/>
            <a:ext cx="11393905" cy="1325563"/>
          </a:xfrm>
          <a:prstGeom prst="rect">
            <a:avLst/>
          </a:prstGeom>
        </p:spPr>
        <p:txBody>
          <a:bodyPr anchor="b"/>
          <a:lstStyle>
            <a:lvl1pPr>
              <a:defRPr>
                <a:solidFill>
                  <a:srgbClr val="443189"/>
                </a:solidFill>
                <a:latin typeface="Open Sans" pitchFamily="2" charset="0"/>
                <a:ea typeface="Open Sans" pitchFamily="2" charset="0"/>
                <a:cs typeface="Open Sans" pitchFamily="2"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D2A1CE53-6160-D8EF-7EBB-415E71AE2698}"/>
              </a:ext>
            </a:extLst>
          </p:cNvPr>
          <p:cNvSpPr>
            <a:spLocks noGrp="1"/>
          </p:cNvSpPr>
          <p:nvPr>
            <p:ph idx="1"/>
          </p:nvPr>
        </p:nvSpPr>
        <p:spPr>
          <a:xfrm>
            <a:off x="372979" y="1825625"/>
            <a:ext cx="11393905" cy="4351338"/>
          </a:xfrm>
          <a:prstGeom prst="rect">
            <a:avLst/>
          </a:prstGeom>
        </p:spPr>
        <p:txBody>
          <a:bodyPr/>
          <a:lstStyle>
            <a:lvl1pPr>
              <a:defRPr>
                <a:solidFill>
                  <a:schemeClr val="tx1">
                    <a:lumMod val="75000"/>
                    <a:lumOff val="25000"/>
                  </a:schemeClr>
                </a:solidFill>
                <a:latin typeface="Open Sans" pitchFamily="2" charset="0"/>
                <a:ea typeface="Open Sans" pitchFamily="2" charset="0"/>
                <a:cs typeface="Open Sans" pitchFamily="2" charset="0"/>
              </a:defRPr>
            </a:lvl1pPr>
            <a:lvl2pPr>
              <a:defRPr>
                <a:solidFill>
                  <a:schemeClr val="tx1">
                    <a:lumMod val="75000"/>
                    <a:lumOff val="25000"/>
                  </a:schemeClr>
                </a:solidFill>
                <a:latin typeface="Open Sans" pitchFamily="2" charset="0"/>
                <a:ea typeface="Open Sans" pitchFamily="2" charset="0"/>
                <a:cs typeface="Open Sans" pitchFamily="2" charset="0"/>
              </a:defRPr>
            </a:lvl2pPr>
            <a:lvl3pPr>
              <a:defRPr>
                <a:solidFill>
                  <a:schemeClr val="tx1">
                    <a:lumMod val="75000"/>
                    <a:lumOff val="25000"/>
                  </a:schemeClr>
                </a:solidFill>
                <a:latin typeface="Open Sans" pitchFamily="2" charset="0"/>
                <a:ea typeface="Open Sans" pitchFamily="2" charset="0"/>
                <a:cs typeface="Open Sans" pitchFamily="2" charset="0"/>
              </a:defRPr>
            </a:lvl3pPr>
            <a:lvl4pPr>
              <a:defRPr>
                <a:solidFill>
                  <a:schemeClr val="tx1">
                    <a:lumMod val="75000"/>
                    <a:lumOff val="25000"/>
                  </a:schemeClr>
                </a:solidFill>
                <a:latin typeface="Open Sans" pitchFamily="2" charset="0"/>
                <a:ea typeface="Open Sans" pitchFamily="2" charset="0"/>
                <a:cs typeface="Open Sans" pitchFamily="2" charset="0"/>
              </a:defRPr>
            </a:lvl4pPr>
            <a:lvl5pPr>
              <a:defRPr>
                <a:solidFill>
                  <a:schemeClr val="tx1">
                    <a:lumMod val="75000"/>
                    <a:lumOff val="25000"/>
                  </a:schemeClr>
                </a:solidFill>
                <a:latin typeface="Open Sans" pitchFamily="2" charset="0"/>
                <a:ea typeface="Open Sans" pitchFamily="2" charset="0"/>
                <a:cs typeface="Open Sans"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4" name="Image 3">
            <a:extLst>
              <a:ext uri="{FF2B5EF4-FFF2-40B4-BE49-F238E27FC236}">
                <a16:creationId xmlns:a16="http://schemas.microsoft.com/office/drawing/2014/main" id="{B863CF96-9946-1DD7-033F-979F7CB7BBC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997731" y="6360720"/>
            <a:ext cx="1851040" cy="327792"/>
          </a:xfrm>
          <a:prstGeom prst="rect">
            <a:avLst/>
          </a:prstGeom>
        </p:spPr>
      </p:pic>
      <p:cxnSp>
        <p:nvCxnSpPr>
          <p:cNvPr id="6" name="Connecteur droit 5">
            <a:extLst>
              <a:ext uri="{FF2B5EF4-FFF2-40B4-BE49-F238E27FC236}">
                <a16:creationId xmlns:a16="http://schemas.microsoft.com/office/drawing/2014/main" id="{32D8A81D-BADF-26A7-52F5-E5F31C0776E8}"/>
              </a:ext>
            </a:extLst>
          </p:cNvPr>
          <p:cNvCxnSpPr>
            <a:cxnSpLocks/>
          </p:cNvCxnSpPr>
          <p:nvPr userDrawn="1"/>
        </p:nvCxnSpPr>
        <p:spPr>
          <a:xfrm>
            <a:off x="0" y="1477972"/>
            <a:ext cx="4026090" cy="0"/>
          </a:xfrm>
          <a:prstGeom prst="line">
            <a:avLst/>
          </a:prstGeom>
          <a:ln w="28575">
            <a:solidFill>
              <a:srgbClr val="B7A5D0"/>
            </a:solidFill>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98D69137-A49D-9130-0CCC-C7801DA3F309}"/>
              </a:ext>
            </a:extLst>
          </p:cNvPr>
          <p:cNvSpPr/>
          <p:nvPr userDrawn="1"/>
        </p:nvSpPr>
        <p:spPr>
          <a:xfrm>
            <a:off x="11196737" y="625663"/>
            <a:ext cx="5597150" cy="5597148"/>
          </a:xfrm>
          <a:prstGeom prst="ellipse">
            <a:avLst/>
          </a:prstGeom>
          <a:noFill/>
          <a:ln w="3175">
            <a:solidFill>
              <a:srgbClr val="B7A5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latin typeface="Open Sans" pitchFamily="2" charset="0"/>
              <a:ea typeface="Open Sans" pitchFamily="2" charset="0"/>
              <a:cs typeface="Open Sans" pitchFamily="2" charset="0"/>
            </a:endParaRPr>
          </a:p>
        </p:txBody>
      </p:sp>
      <p:sp>
        <p:nvSpPr>
          <p:cNvPr id="13" name="Ellipse 12">
            <a:extLst>
              <a:ext uri="{FF2B5EF4-FFF2-40B4-BE49-F238E27FC236}">
                <a16:creationId xmlns:a16="http://schemas.microsoft.com/office/drawing/2014/main" id="{BF8B0611-D01B-6EA0-C2D5-129222485126}"/>
              </a:ext>
            </a:extLst>
          </p:cNvPr>
          <p:cNvSpPr/>
          <p:nvPr userDrawn="1"/>
        </p:nvSpPr>
        <p:spPr>
          <a:xfrm>
            <a:off x="11459622" y="1282249"/>
            <a:ext cx="4283978" cy="4283976"/>
          </a:xfrm>
          <a:prstGeom prst="ellipse">
            <a:avLst/>
          </a:prstGeom>
          <a:noFill/>
          <a:ln w="3175">
            <a:solidFill>
              <a:srgbClr val="B7A5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latin typeface="Open Sans" pitchFamily="2" charset="0"/>
              <a:ea typeface="Open Sans" pitchFamily="2" charset="0"/>
              <a:cs typeface="Open Sans" pitchFamily="2" charset="0"/>
            </a:endParaRPr>
          </a:p>
        </p:txBody>
      </p:sp>
      <p:sp>
        <p:nvSpPr>
          <p:cNvPr id="14" name="Ellipse 13">
            <a:extLst>
              <a:ext uri="{FF2B5EF4-FFF2-40B4-BE49-F238E27FC236}">
                <a16:creationId xmlns:a16="http://schemas.microsoft.com/office/drawing/2014/main" id="{EFE7CB79-9A0B-197D-7F25-671AF744B6E4}"/>
              </a:ext>
            </a:extLst>
          </p:cNvPr>
          <p:cNvSpPr/>
          <p:nvPr userDrawn="1"/>
        </p:nvSpPr>
        <p:spPr>
          <a:xfrm>
            <a:off x="11766551" y="1898741"/>
            <a:ext cx="3060520" cy="3060518"/>
          </a:xfrm>
          <a:prstGeom prst="ellipse">
            <a:avLst/>
          </a:prstGeom>
          <a:noFill/>
          <a:ln w="3175">
            <a:solidFill>
              <a:srgbClr val="B7A5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882571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5475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A6B5A8D1-FCB3-0AED-6806-99D617646A0D}"/>
              </a:ext>
            </a:extLst>
          </p:cNvPr>
          <p:cNvSpPr txBox="1"/>
          <p:nvPr/>
        </p:nvSpPr>
        <p:spPr>
          <a:xfrm>
            <a:off x="6491785" y="178574"/>
            <a:ext cx="5460830" cy="4832092"/>
          </a:xfrm>
          <a:prstGeom prst="rect">
            <a:avLst/>
          </a:prstGeom>
          <a:solidFill>
            <a:schemeClr val="bg1"/>
          </a:solidFill>
        </p:spPr>
        <p:txBody>
          <a:bodyPr wrap="square" rtlCol="0">
            <a:spAutoFit/>
          </a:bodyPr>
          <a:lstStyle/>
          <a:p>
            <a:pPr algn="ctr"/>
            <a:endParaRPr lang="fr-FR" sz="4400" dirty="0">
              <a:solidFill>
                <a:srgbClr val="443189"/>
              </a:solidFill>
              <a:latin typeface="Cairo" pitchFamily="2" charset="-78"/>
              <a:cs typeface="Cairo" pitchFamily="2" charset="-78"/>
            </a:endParaRPr>
          </a:p>
          <a:p>
            <a:pPr algn="ctr"/>
            <a:endParaRPr lang="fr-FR" sz="4400" dirty="0">
              <a:solidFill>
                <a:srgbClr val="443189"/>
              </a:solidFill>
              <a:latin typeface="Cairo" pitchFamily="2" charset="-78"/>
              <a:cs typeface="Cairo" pitchFamily="2" charset="-78"/>
            </a:endParaRPr>
          </a:p>
          <a:p>
            <a:pPr algn="ctr"/>
            <a:r>
              <a:rPr lang="fr-FR" sz="4400" dirty="0" err="1">
                <a:solidFill>
                  <a:srgbClr val="443189"/>
                </a:solidFill>
                <a:latin typeface="Open Sans" pitchFamily="2" charset="0"/>
                <a:ea typeface="Open Sans" pitchFamily="2" charset="0"/>
                <a:cs typeface="Open Sans" pitchFamily="2" charset="0"/>
              </a:rPr>
              <a:t>Sub-project</a:t>
            </a:r>
            <a:r>
              <a:rPr lang="fr-FR" sz="4400" dirty="0">
                <a:solidFill>
                  <a:srgbClr val="443189"/>
                </a:solidFill>
                <a:latin typeface="Open Sans" pitchFamily="2" charset="0"/>
                <a:ea typeface="Open Sans" pitchFamily="2" charset="0"/>
                <a:cs typeface="Open Sans" pitchFamily="2" charset="0"/>
              </a:rPr>
              <a:t> NAME and LOGOS of the </a:t>
            </a:r>
            <a:r>
              <a:rPr lang="fr-FR" sz="4400" dirty="0" err="1">
                <a:solidFill>
                  <a:srgbClr val="443189"/>
                </a:solidFill>
                <a:latin typeface="Open Sans" pitchFamily="2" charset="0"/>
                <a:ea typeface="Open Sans" pitchFamily="2" charset="0"/>
                <a:cs typeface="Open Sans" pitchFamily="2" charset="0"/>
              </a:rPr>
              <a:t>partners</a:t>
            </a:r>
            <a:endParaRPr lang="fr-FR" sz="4400" dirty="0">
              <a:solidFill>
                <a:srgbClr val="443189"/>
              </a:solidFill>
              <a:latin typeface="Open Sans" pitchFamily="2" charset="0"/>
              <a:ea typeface="Open Sans" pitchFamily="2" charset="0"/>
              <a:cs typeface="Open Sans" pitchFamily="2" charset="0"/>
            </a:endParaRPr>
          </a:p>
          <a:p>
            <a:pPr algn="ctr"/>
            <a:endParaRPr lang="fr-FR" sz="4400" dirty="0">
              <a:solidFill>
                <a:srgbClr val="443189"/>
              </a:solidFill>
              <a:latin typeface="Cairo" pitchFamily="2" charset="-78"/>
              <a:cs typeface="Cairo" pitchFamily="2" charset="-78"/>
            </a:endParaRPr>
          </a:p>
          <a:p>
            <a:pPr algn="ctr"/>
            <a:endParaRPr lang="fr-FR" sz="4400" dirty="0">
              <a:solidFill>
                <a:srgbClr val="443189"/>
              </a:solidFill>
              <a:latin typeface="Cairo" pitchFamily="2" charset="-78"/>
              <a:cs typeface="Cairo" pitchFamily="2" charset="-78"/>
            </a:endParaRPr>
          </a:p>
        </p:txBody>
      </p:sp>
      <p:sp>
        <p:nvSpPr>
          <p:cNvPr id="8" name="ZoneTexte 7">
            <a:extLst>
              <a:ext uri="{FF2B5EF4-FFF2-40B4-BE49-F238E27FC236}">
                <a16:creationId xmlns:a16="http://schemas.microsoft.com/office/drawing/2014/main" id="{5F08C198-829D-3560-7EDD-D87EE3491391}"/>
              </a:ext>
            </a:extLst>
          </p:cNvPr>
          <p:cNvSpPr txBox="1"/>
          <p:nvPr/>
        </p:nvSpPr>
        <p:spPr>
          <a:xfrm>
            <a:off x="445827" y="5306231"/>
            <a:ext cx="11506788" cy="646331"/>
          </a:xfrm>
          <a:prstGeom prst="rect">
            <a:avLst/>
          </a:prstGeom>
          <a:noFill/>
        </p:spPr>
        <p:txBody>
          <a:bodyPr wrap="square">
            <a:spAutoFit/>
          </a:bodyPr>
          <a:lstStyle/>
          <a:p>
            <a:pPr algn="ctr"/>
            <a:r>
              <a:rPr lang="en-GB" b="1" dirty="0">
                <a:solidFill>
                  <a:srgbClr val="FF0000"/>
                </a:solidFill>
                <a:latin typeface="Cairo" pitchFamily="2" charset="-78"/>
                <a:cs typeface="Cairo" pitchFamily="2" charset="-78"/>
              </a:rPr>
              <a:t>IMPORTANT NOTICE: MAX LENGHT IS 10 SLIDES + COVER. </a:t>
            </a:r>
          </a:p>
          <a:p>
            <a:pPr algn="ctr"/>
            <a:r>
              <a:rPr lang="en-GB" b="1" dirty="0">
                <a:solidFill>
                  <a:srgbClr val="FF0000"/>
                </a:solidFill>
                <a:latin typeface="Cairo" pitchFamily="2" charset="-78"/>
                <a:cs typeface="Cairo" pitchFamily="2" charset="-78"/>
              </a:rPr>
              <a:t>ANY SLIDE BEYOND WILL BE REMOVED BEFORE PASSING TO EVALUATORS. Min font size is 24pt.</a:t>
            </a:r>
          </a:p>
        </p:txBody>
      </p:sp>
    </p:spTree>
    <p:extLst>
      <p:ext uri="{BB962C8B-B14F-4D97-AF65-F5344CB8AC3E}">
        <p14:creationId xmlns:p14="http://schemas.microsoft.com/office/powerpoint/2010/main" val="2640215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B6CE72-EE56-B97F-DEB0-3674A5C68F2C}"/>
              </a:ext>
            </a:extLst>
          </p:cNvPr>
          <p:cNvSpPr>
            <a:spLocks noGrp="1"/>
          </p:cNvSpPr>
          <p:nvPr>
            <p:ph type="title"/>
          </p:nvPr>
        </p:nvSpPr>
        <p:spPr/>
        <p:txBody>
          <a:bodyPr/>
          <a:lstStyle/>
          <a:p>
            <a:r>
              <a:rPr lang="fr-FR" dirty="0"/>
              <a:t>The challenge/need</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fr-FR" sz="2400" dirty="0"/>
              <a:t>Describe the challenge/need you are </a:t>
            </a:r>
            <a:r>
              <a:rPr lang="fr-FR" sz="2400" dirty="0" err="1"/>
              <a:t>solving</a:t>
            </a:r>
            <a:endParaRPr lang="fr-FR" sz="2400" dirty="0"/>
          </a:p>
          <a:p>
            <a:pPr marL="0" indent="0">
              <a:buNone/>
            </a:pPr>
            <a:endParaRPr lang="fr-FR" dirty="0"/>
          </a:p>
        </p:txBody>
      </p:sp>
    </p:spTree>
    <p:extLst>
      <p:ext uri="{BB962C8B-B14F-4D97-AF65-F5344CB8AC3E}">
        <p14:creationId xmlns:p14="http://schemas.microsoft.com/office/powerpoint/2010/main" val="2870028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E3FC15-2BCF-707E-0231-AE88B3D076EF}"/>
              </a:ext>
            </a:extLst>
          </p:cNvPr>
          <p:cNvSpPr>
            <a:spLocks noGrp="1"/>
          </p:cNvSpPr>
          <p:nvPr>
            <p:ph type="title"/>
          </p:nvPr>
        </p:nvSpPr>
        <p:spPr/>
        <p:txBody>
          <a:bodyPr/>
          <a:lstStyle/>
          <a:p>
            <a:r>
              <a:rPr lang="fr-FR" dirty="0" err="1"/>
              <a:t>Your</a:t>
            </a:r>
            <a:r>
              <a:rPr lang="fr-FR" dirty="0"/>
              <a:t> solution</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fr-FR" sz="2400" dirty="0"/>
              <a:t>Describe how you are going to </a:t>
            </a:r>
            <a:r>
              <a:rPr lang="fr-FR" sz="2400" dirty="0" err="1"/>
              <a:t>address</a:t>
            </a:r>
            <a:r>
              <a:rPr lang="fr-FR" sz="2400" dirty="0"/>
              <a:t> the challenge/</a:t>
            </a:r>
            <a:r>
              <a:rPr lang="fr-FR" sz="2400" dirty="0" err="1"/>
              <a:t>need</a:t>
            </a:r>
            <a:r>
              <a:rPr lang="fr-FR" sz="2400" dirty="0"/>
              <a:t> </a:t>
            </a:r>
          </a:p>
        </p:txBody>
      </p:sp>
    </p:spTree>
    <p:extLst>
      <p:ext uri="{BB962C8B-B14F-4D97-AF65-F5344CB8AC3E}">
        <p14:creationId xmlns:p14="http://schemas.microsoft.com/office/powerpoint/2010/main" val="1775037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67BFFD-7913-DCA9-FF42-6A01B6625F21}"/>
              </a:ext>
            </a:extLst>
          </p:cNvPr>
          <p:cNvSpPr>
            <a:spLocks noGrp="1"/>
          </p:cNvSpPr>
          <p:nvPr>
            <p:ph type="title"/>
          </p:nvPr>
        </p:nvSpPr>
        <p:spPr/>
        <p:txBody>
          <a:bodyPr/>
          <a:lstStyle/>
          <a:p>
            <a:r>
              <a:rPr lang="fr-FR" dirty="0"/>
              <a:t>The innovation</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en-US" sz="2400" dirty="0"/>
              <a:t>Describe what is innovative about your sub-project idea and what makes it better compared to other solutions in the market</a:t>
            </a:r>
          </a:p>
        </p:txBody>
      </p:sp>
    </p:spTree>
    <p:extLst>
      <p:ext uri="{BB962C8B-B14F-4D97-AF65-F5344CB8AC3E}">
        <p14:creationId xmlns:p14="http://schemas.microsoft.com/office/powerpoint/2010/main" val="3046908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771251B-39F4-1AF7-2799-ACCA62FA16F0}"/>
              </a:ext>
            </a:extLst>
          </p:cNvPr>
          <p:cNvSpPr>
            <a:spLocks noGrp="1"/>
          </p:cNvSpPr>
          <p:nvPr>
            <p:ph type="title"/>
          </p:nvPr>
        </p:nvSpPr>
        <p:spPr/>
        <p:txBody>
          <a:bodyPr/>
          <a:lstStyle/>
          <a:p>
            <a:r>
              <a:rPr lang="fr-FR" dirty="0"/>
              <a:t>The team</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lIns="91440" tIns="45720" rIns="91440" bIns="45720" anchor="t"/>
          <a:lstStyle/>
          <a:p>
            <a:r>
              <a:rPr lang="en-US" sz="2400" dirty="0"/>
              <a:t>Describe your team: educational background, any relevant experience, specific expertise and roles</a:t>
            </a:r>
          </a:p>
        </p:txBody>
      </p:sp>
    </p:spTree>
    <p:extLst>
      <p:ext uri="{BB962C8B-B14F-4D97-AF65-F5344CB8AC3E}">
        <p14:creationId xmlns:p14="http://schemas.microsoft.com/office/powerpoint/2010/main" val="1804257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E6BF7FA0-47EF-9BAB-4A1A-4DC5832ACEC7}"/>
              </a:ext>
            </a:extLst>
          </p:cNvPr>
          <p:cNvSpPr>
            <a:spLocks noGrp="1"/>
          </p:cNvSpPr>
          <p:nvPr>
            <p:ph type="title"/>
          </p:nvPr>
        </p:nvSpPr>
        <p:spPr/>
        <p:txBody>
          <a:bodyPr/>
          <a:lstStyle/>
          <a:p>
            <a:r>
              <a:rPr lang="fr-FR" dirty="0" err="1"/>
              <a:t>Market</a:t>
            </a:r>
            <a:endParaRPr lang="fr-FR" dirty="0"/>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en-US" sz="2400" dirty="0"/>
              <a:t>Define the size of the market and your end users</a:t>
            </a:r>
          </a:p>
        </p:txBody>
      </p:sp>
    </p:spTree>
    <p:extLst>
      <p:ext uri="{BB962C8B-B14F-4D97-AF65-F5344CB8AC3E}">
        <p14:creationId xmlns:p14="http://schemas.microsoft.com/office/powerpoint/2010/main" val="2168327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D670103-B575-7723-C23B-AD0003FF0EA3}"/>
              </a:ext>
            </a:extLst>
          </p:cNvPr>
          <p:cNvSpPr>
            <a:spLocks noGrp="1"/>
          </p:cNvSpPr>
          <p:nvPr>
            <p:ph type="title"/>
          </p:nvPr>
        </p:nvSpPr>
        <p:spPr/>
        <p:txBody>
          <a:bodyPr/>
          <a:lstStyle/>
          <a:p>
            <a:r>
              <a:rPr lang="fr-FR" dirty="0" err="1"/>
              <a:t>Competition</a:t>
            </a:r>
            <a:endParaRPr lang="fr-FR" dirty="0"/>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lIns="91440" tIns="45720" rIns="91440" bIns="45720" anchor="t"/>
          <a:lstStyle/>
          <a:p>
            <a:r>
              <a:rPr lang="en-US" sz="2400" dirty="0"/>
              <a:t>Describe your competitors and how you are different from them</a:t>
            </a:r>
          </a:p>
        </p:txBody>
      </p:sp>
    </p:spTree>
    <p:extLst>
      <p:ext uri="{BB962C8B-B14F-4D97-AF65-F5344CB8AC3E}">
        <p14:creationId xmlns:p14="http://schemas.microsoft.com/office/powerpoint/2010/main" val="3862321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38315F0-24C4-834E-97E3-1C8A60BABD68}"/>
              </a:ext>
            </a:extLst>
          </p:cNvPr>
          <p:cNvSpPr>
            <a:spLocks noGrp="1"/>
          </p:cNvSpPr>
          <p:nvPr>
            <p:ph type="title"/>
          </p:nvPr>
        </p:nvSpPr>
        <p:spPr>
          <a:noFill/>
        </p:spPr>
        <p:txBody>
          <a:bodyPr/>
          <a:lstStyle/>
          <a:p>
            <a:r>
              <a:rPr lang="fr-FR" dirty="0"/>
              <a:t>Marketing strategy</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en-US" sz="2400" dirty="0"/>
              <a:t>Explain what the most important channels and methods you will use to find, attract and retain your users/customers</a:t>
            </a:r>
          </a:p>
        </p:txBody>
      </p:sp>
    </p:spTree>
    <p:extLst>
      <p:ext uri="{BB962C8B-B14F-4D97-AF65-F5344CB8AC3E}">
        <p14:creationId xmlns:p14="http://schemas.microsoft.com/office/powerpoint/2010/main" val="1643780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0EFFD48-0628-D6B2-C410-3F014FA8ABB1}"/>
              </a:ext>
            </a:extLst>
          </p:cNvPr>
          <p:cNvSpPr>
            <a:spLocks noGrp="1"/>
          </p:cNvSpPr>
          <p:nvPr>
            <p:ph type="title"/>
          </p:nvPr>
        </p:nvSpPr>
        <p:spPr/>
        <p:txBody>
          <a:bodyPr/>
          <a:lstStyle/>
          <a:p>
            <a:r>
              <a:rPr lang="fr-FR" dirty="0"/>
              <a:t>DIGIT-PRE services</a:t>
            </a:r>
          </a:p>
        </p:txBody>
      </p:sp>
      <p:sp>
        <p:nvSpPr>
          <p:cNvPr id="4" name="Espace réservé du texte 3">
            <a:extLst>
              <a:ext uri="{FF2B5EF4-FFF2-40B4-BE49-F238E27FC236}">
                <a16:creationId xmlns:a16="http://schemas.microsoft.com/office/drawing/2014/main" id="{756E8B60-2C3B-2559-1C65-C7DDF82719DC}"/>
              </a:ext>
            </a:extLst>
          </p:cNvPr>
          <p:cNvSpPr>
            <a:spLocks noGrp="1"/>
          </p:cNvSpPr>
          <p:nvPr>
            <p:ph idx="1"/>
          </p:nvPr>
        </p:nvSpPr>
        <p:spPr>
          <a:prstGeom prst="rect">
            <a:avLst/>
          </a:prstGeom>
        </p:spPr>
        <p:txBody>
          <a:bodyPr/>
          <a:lstStyle/>
          <a:p>
            <a:r>
              <a:rPr lang="en-US" sz="2400" dirty="0"/>
              <a:t>Describe what you need from DIGIT-PRE to reach your objectives</a:t>
            </a:r>
          </a:p>
        </p:txBody>
      </p:sp>
    </p:spTree>
    <p:extLst>
      <p:ext uri="{BB962C8B-B14F-4D97-AF65-F5344CB8AC3E}">
        <p14:creationId xmlns:p14="http://schemas.microsoft.com/office/powerpoint/2010/main" val="311739711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023fc6c-8b00-4b0d-8ea8-55733302f519" xsi:nil="true"/>
    <lcf76f155ced4ddcb4097134ff3c332f xmlns="3c749cb8-1a53-41a2-bf20-20924220cf3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AC4CD2F2EA9F64CA6FB0E2E8FD39E47" ma:contentTypeVersion="14" ma:contentTypeDescription="Crée un document." ma:contentTypeScope="" ma:versionID="768bc7eeda126f4c152376c76b589f92">
  <xsd:schema xmlns:xsd="http://www.w3.org/2001/XMLSchema" xmlns:xs="http://www.w3.org/2001/XMLSchema" xmlns:p="http://schemas.microsoft.com/office/2006/metadata/properties" xmlns:ns2="3c749cb8-1a53-41a2-bf20-20924220cf3e" xmlns:ns3="1023fc6c-8b00-4b0d-8ea8-55733302f519" targetNamespace="http://schemas.microsoft.com/office/2006/metadata/properties" ma:root="true" ma:fieldsID="07e12b4a836defc98605f3ad86b4b61f" ns2:_="" ns3:_="">
    <xsd:import namespace="3c749cb8-1a53-41a2-bf20-20924220cf3e"/>
    <xsd:import namespace="1023fc6c-8b00-4b0d-8ea8-55733302f5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749cb8-1a53-41a2-bf20-20924220cf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87a07c0f-04c3-4bb7-90cf-4654a51df433"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23fc6c-8b00-4b0d-8ea8-55733302f519"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82ac1b66-4d67-4578-9d8b-ab696bd8dc3a}" ma:internalName="TaxCatchAll" ma:showField="CatchAllData" ma:web="1023fc6c-8b00-4b0d-8ea8-55733302f5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A0D257-A586-4AD5-AD47-F5D040B60CC3}">
  <ds:schemaRefs>
    <ds:schemaRef ds:uri="3c749cb8-1a53-41a2-bf20-20924220cf3e"/>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purl.org/dc/dcmitype/"/>
    <ds:schemaRef ds:uri="http://schemas.openxmlformats.org/package/2006/metadata/core-properties"/>
    <ds:schemaRef ds:uri="1023fc6c-8b00-4b0d-8ea8-55733302f519"/>
    <ds:schemaRef ds:uri="http://purl.org/dc/terms/"/>
    <ds:schemaRef ds:uri="http://purl.org/dc/elements/1.1/"/>
  </ds:schemaRefs>
</ds:datastoreItem>
</file>

<file path=customXml/itemProps2.xml><?xml version="1.0" encoding="utf-8"?>
<ds:datastoreItem xmlns:ds="http://schemas.openxmlformats.org/officeDocument/2006/customXml" ds:itemID="{1B377A47-ADA2-424E-B04C-71A527907B98}">
  <ds:schemaRefs>
    <ds:schemaRef ds:uri="http://schemas.microsoft.com/sharepoint/v3/contenttype/forms"/>
  </ds:schemaRefs>
</ds:datastoreItem>
</file>

<file path=customXml/itemProps3.xml><?xml version="1.0" encoding="utf-8"?>
<ds:datastoreItem xmlns:ds="http://schemas.openxmlformats.org/officeDocument/2006/customXml" ds:itemID="{0281C76C-0194-4FAF-B52A-867DC1F0A125}"/>
</file>

<file path=docProps/app.xml><?xml version="1.0" encoding="utf-8"?>
<Properties xmlns="http://schemas.openxmlformats.org/officeDocument/2006/extended-properties" xmlns:vt="http://schemas.openxmlformats.org/officeDocument/2006/docPropsVTypes">
  <TotalTime>0</TotalTime>
  <Words>157</Words>
  <Application>Microsoft Office PowerPoint</Application>
  <PresentationFormat>Grand écran</PresentationFormat>
  <Paragraphs>22</Paragraphs>
  <Slides>9</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Calibri</vt:lpstr>
      <vt:lpstr>Cairo</vt:lpstr>
      <vt:lpstr>Calibri Light</vt:lpstr>
      <vt:lpstr>Open Sans</vt:lpstr>
      <vt:lpstr>Thème Office</vt:lpstr>
      <vt:lpstr>Présentation PowerPoint</vt:lpstr>
      <vt:lpstr>The challenge/need</vt:lpstr>
      <vt:lpstr>Your solution</vt:lpstr>
      <vt:lpstr>The innovation</vt:lpstr>
      <vt:lpstr>The team</vt:lpstr>
      <vt:lpstr>Market</vt:lpstr>
      <vt:lpstr>Competition</vt:lpstr>
      <vt:lpstr>Marketing strategy</vt:lpstr>
      <vt:lpstr>DIGIT-PRE services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Lucie RANDOUX</dc:creator>
  <cp:lastModifiedBy>Laura GUERIN</cp:lastModifiedBy>
  <cp:revision>55</cp:revision>
  <dcterms:created xsi:type="dcterms:W3CDTF">2022-09-27T12:22:42Z</dcterms:created>
  <dcterms:modified xsi:type="dcterms:W3CDTF">2023-09-22T11:50:05Z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0x0101007AC4CD2F2EA9F64CA6FB0E2E8FD39E47</vt:lpwstr>
  </property>
  <property fmtid="{D5CDD505-2E9C-101B-9397-08002B2CF9AE}" pid="3" name="MediaServiceImageTags">
    <vt:lpwstr/>
  </property>
</Properties>
</file>